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95" r:id="rId3"/>
    <p:sldId id="257" r:id="rId4"/>
    <p:sldId id="296" r:id="rId5"/>
    <p:sldId id="297" r:id="rId6"/>
    <p:sldId id="298" r:id="rId7"/>
    <p:sldId id="299" r:id="rId8"/>
    <p:sldId id="31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9" r:id="rId17"/>
    <p:sldId id="311" r:id="rId18"/>
    <p:sldId id="312" r:id="rId19"/>
    <p:sldId id="313" r:id="rId20"/>
    <p:sldId id="314" r:id="rId21"/>
    <p:sldId id="317" r:id="rId22"/>
    <p:sldId id="315" r:id="rId23"/>
    <p:sldId id="316" r:id="rId24"/>
    <p:sldId id="321" r:id="rId25"/>
    <p:sldId id="322" r:id="rId26"/>
    <p:sldId id="323" r:id="rId27"/>
    <p:sldId id="324" r:id="rId28"/>
    <p:sldId id="325" r:id="rId29"/>
    <p:sldId id="318" r:id="rId30"/>
  </p:sldIdLst>
  <p:sldSz cx="9144000" cy="5143500" type="screen16x9"/>
  <p:notesSz cx="6858000" cy="9144000"/>
  <p:embeddedFontLst>
    <p:embeddedFont>
      <p:font typeface="Lexend Deca" charset="0"/>
      <p:regular r:id="rId32"/>
    </p:embeddedFont>
    <p:embeddedFont>
      <p:font typeface="Red Hat Text" charset="0"/>
      <p:regular r:id="rId33"/>
      <p:bold r:id="rId34"/>
      <p:italic r:id="rId35"/>
      <p:boldItalic r:id="rId36"/>
    </p:embeddedFont>
    <p:embeddedFont>
      <p:font typeface="Nunito Sans Light" charset="0"/>
      <p:regular r:id="rId37"/>
      <p:bold r:id="rId38"/>
      <p:italic r:id="rId39"/>
      <p:boldItalic r:id="rId40"/>
    </p:embeddedFont>
    <p:embeddedFont>
      <p:font typeface="Nunito Sans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00E4934D-C5E7-4EA8-B84E-AA4D93522FE5}">
  <a:tblStyle styleId="{00E4934D-C5E7-4EA8-B84E-AA4D93522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46976A-22B5-4051-8114-C7D9531ECD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017" autoAdjust="0"/>
    <p:restoredTop sz="92832" autoAdjust="0"/>
  </p:normalViewPr>
  <p:slideViewPr>
    <p:cSldViewPr>
      <p:cViewPr varScale="1">
        <p:scale>
          <a:sx n="90" d="100"/>
          <a:sy n="90" d="100"/>
        </p:scale>
        <p:origin x="-948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25200" y="1593775"/>
            <a:ext cx="4470900" cy="20868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1825" y="1530325"/>
            <a:ext cx="4470900" cy="20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3600" y="2049175"/>
            <a:ext cx="1216772" cy="1049100"/>
            <a:chOff x="304800" y="304800"/>
            <a:chExt cx="1216772" cy="1049100"/>
          </a:xfrm>
        </p:grpSpPr>
        <p:sp>
          <p:nvSpPr>
            <p:cNvPr id="13" name="Google Shape;13;p2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274822" y="7423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303600" y="303900"/>
            <a:ext cx="1216772" cy="1049100"/>
            <a:chOff x="304800" y="304800"/>
            <a:chExt cx="1216772" cy="1049100"/>
          </a:xfrm>
        </p:grpSpPr>
        <p:sp>
          <p:nvSpPr>
            <p:cNvPr id="28" name="Google Shape;28;p4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303600" y="393900"/>
            <a:ext cx="1043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86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57" name="Google Shape;57;p7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577989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8229600" y="4197875"/>
            <a:ext cx="609600" cy="6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79" name="Google Shape;79;p10"/>
          <p:cNvGrpSpPr/>
          <p:nvPr/>
        </p:nvGrpSpPr>
        <p:grpSpPr>
          <a:xfrm>
            <a:off x="296621" y="4197875"/>
            <a:ext cx="8103079" cy="640800"/>
            <a:chOff x="296621" y="713075"/>
            <a:chExt cx="8103079" cy="640800"/>
          </a:xfrm>
        </p:grpSpPr>
        <p:sp>
          <p:nvSpPr>
            <p:cNvPr id="80" name="Google Shape;80;p10"/>
            <p:cNvSpPr/>
            <p:nvPr/>
          </p:nvSpPr>
          <p:spPr>
            <a:xfrm>
              <a:off x="304800" y="713075"/>
              <a:ext cx="8094900" cy="640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0"/>
            <p:cNvSpPr/>
            <p:nvPr/>
          </p:nvSpPr>
          <p:spPr>
            <a:xfrm rot="5400000">
              <a:off x="223871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571050" y="4363600"/>
            <a:ext cx="7658400" cy="31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ctrTitle"/>
          </p:nvPr>
        </p:nvSpPr>
        <p:spPr>
          <a:xfrm>
            <a:off x="1631500" y="2049175"/>
            <a:ext cx="3598200" cy="10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Nature’s Fresh Mart</a:t>
            </a:r>
            <a:endParaRPr sz="400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9BFEB8A-AE28-5445-B236-A5452272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04" y="2208840"/>
            <a:ext cx="1043296" cy="667710"/>
          </a:xfrm>
          <a:prstGeom prst="rect">
            <a:avLst/>
          </a:prstGeom>
        </p:spPr>
      </p:pic>
      <p:sp>
        <p:nvSpPr>
          <p:cNvPr id="8" name="Google Shape;91;p12"/>
          <p:cNvSpPr txBox="1">
            <a:spLocks/>
          </p:cNvSpPr>
          <p:nvPr/>
        </p:nvSpPr>
        <p:spPr>
          <a:xfrm>
            <a:off x="1752600" y="2952750"/>
            <a:ext cx="45126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exend Deca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exend Deca"/>
                <a:ea typeface="Lexend Deca"/>
                <a:cs typeface="Lexend Deca"/>
                <a:sym typeface="Lexend Deca"/>
              </a:rPr>
              <a:t>Sponsored by: The British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Lexend Deca"/>
                <a:ea typeface="Lexend Deca"/>
                <a:cs typeface="Lexend Deca"/>
                <a:sym typeface="Lexend Deca"/>
              </a:rPr>
              <a:t> College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438150"/>
            <a:ext cx="7315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64764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EERD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81000" y="60073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Composite EERD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666750"/>
            <a:ext cx="7228478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r="11012"/>
          <a:stretch>
            <a:fillRect/>
          </a:stretch>
        </p:blipFill>
        <p:spPr bwMode="auto">
          <a:xfrm>
            <a:off x="1600200" y="361950"/>
            <a:ext cx="65341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3400" y="438150"/>
            <a:ext cx="83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Overall Use Case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t="6250"/>
          <a:stretch>
            <a:fillRect/>
          </a:stretch>
        </p:blipFill>
        <p:spPr bwMode="auto">
          <a:xfrm>
            <a:off x="990600" y="438150"/>
            <a:ext cx="798021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37587" y="438150"/>
            <a:ext cx="1010213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Customer </a:t>
            </a:r>
          </a:p>
          <a:p>
            <a:r>
              <a:rPr lang="en-US" dirty="0" smtClean="0"/>
              <a:t>Use</a:t>
            </a:r>
          </a:p>
          <a:p>
            <a:r>
              <a:rPr lang="en-US" dirty="0" smtClean="0"/>
              <a:t>Case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r="17713"/>
          <a:stretch>
            <a:fillRect/>
          </a:stretch>
        </p:blipFill>
        <p:spPr bwMode="auto">
          <a:xfrm>
            <a:off x="1676400" y="209550"/>
            <a:ext cx="8032088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5256" y="438150"/>
            <a:ext cx="7601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Trader </a:t>
            </a:r>
          </a:p>
          <a:p>
            <a:r>
              <a:rPr lang="en-US" dirty="0" smtClean="0"/>
              <a:t>Use </a:t>
            </a:r>
          </a:p>
          <a:p>
            <a:r>
              <a:rPr lang="en-US" dirty="0" smtClean="0"/>
              <a:t>Case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r="40278"/>
          <a:stretch>
            <a:fillRect/>
          </a:stretch>
        </p:blipFill>
        <p:spPr bwMode="auto">
          <a:xfrm>
            <a:off x="2209800" y="361950"/>
            <a:ext cx="7074477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3400" y="438150"/>
            <a:ext cx="742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 </a:t>
            </a:r>
          </a:p>
          <a:p>
            <a:r>
              <a:rPr lang="en-US" dirty="0" smtClean="0"/>
              <a:t>Use </a:t>
            </a:r>
          </a:p>
          <a:p>
            <a:r>
              <a:rPr lang="en-US" dirty="0" smtClean="0"/>
              <a:t>Case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85800" y="59055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Gantt chart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5" name="Picture 4" descr="C:\Users\bhans\Desktop\ganttchart (1).png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71550"/>
            <a:ext cx="6324600" cy="3406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85800" y="59055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Task Sheet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6" name="Picture 5" descr="C:\Users\bhans\Desktop\tasksheet.png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47750"/>
            <a:ext cx="6076374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85800" y="59055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Timeline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6" name="Picture 5" descr="timeline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047750"/>
            <a:ext cx="6092508" cy="3264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85800" y="59055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Resource Sheet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6" name="image24.png" descr="C:\Users\bhans\AppData\Local\Microsoft\Windows\INetCache\Content.Word\resourcesheet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24000" y="1047750"/>
            <a:ext cx="6243638" cy="3369307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23" name="Google Shape;672;p44"/>
          <p:cNvSpPr txBox="1"/>
          <p:nvPr/>
        </p:nvSpPr>
        <p:spPr>
          <a:xfrm>
            <a:off x="673416" y="3159445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Saugat Thapa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Co-Ordinator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Shaper</a:t>
            </a:r>
            <a:endParaRPr lang="en-US"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" name="Google Shape;674;p44"/>
          <p:cNvSpPr txBox="1"/>
          <p:nvPr/>
        </p:nvSpPr>
        <p:spPr>
          <a:xfrm>
            <a:off x="2205951" y="3157209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Rajesh Basnet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Specialist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Complete Finisher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Resource Investigator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5" name="Google Shape;676;p44"/>
          <p:cNvSpPr txBox="1"/>
          <p:nvPr/>
        </p:nvSpPr>
        <p:spPr>
          <a:xfrm>
            <a:off x="3773504" y="3181350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Gaurav Bhansali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Shaper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Team Worker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" name="Google Shape;676;p44">
            <a:extLst>
              <a:ext uri="{FF2B5EF4-FFF2-40B4-BE49-F238E27FC236}">
                <a16:creationId xmlns="" xmlns:a16="http://schemas.microsoft.com/office/drawing/2014/main" id="{5ADF6F96-AFBD-B04E-B060-0AC40E635E2C}"/>
              </a:ext>
            </a:extLst>
          </p:cNvPr>
          <p:cNvSpPr txBox="1"/>
          <p:nvPr/>
        </p:nvSpPr>
        <p:spPr>
          <a:xfrm>
            <a:off x="5386027" y="3135867"/>
            <a:ext cx="1443900" cy="83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Harsh Gupta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Team Worker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Monitor Evaluator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Complete Finisher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="" xmlns:a16="http://schemas.microsoft.com/office/drawing/2014/main" id="{3301BE21-DD5A-2B4A-B734-7DE1D99E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401382" y="1900779"/>
            <a:ext cx="1337826" cy="10033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="" xmlns:a16="http://schemas.microsoft.com/office/drawing/2014/main" id="{C9AA01DE-7C9F-8D4C-AB13-40AD71208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2468" b="22769"/>
          <a:stretch/>
        </p:blipFill>
        <p:spPr bwMode="auto">
          <a:xfrm>
            <a:off x="914400" y="1809329"/>
            <a:ext cx="1043305" cy="126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="" xmlns:a16="http://schemas.microsoft.com/office/drawing/2014/main" id="{65A41575-4F3A-D54C-89C4-07D3CE090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207" t="26750" r="17387" b="37300"/>
          <a:stretch/>
        </p:blipFill>
        <p:spPr bwMode="auto">
          <a:xfrm>
            <a:off x="2259743" y="1802790"/>
            <a:ext cx="1282162" cy="126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5E805732-BB3F-A641-A97F-2EFC177840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74" t="705" r="34217" b="38520"/>
          <a:stretch/>
        </p:blipFill>
        <p:spPr>
          <a:xfrm>
            <a:off x="3893112" y="1733550"/>
            <a:ext cx="1150672" cy="1326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670;p44"/>
          <p:cNvSpPr txBox="1"/>
          <p:nvPr/>
        </p:nvSpPr>
        <p:spPr>
          <a:xfrm>
            <a:off x="6861900" y="3105150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Aakash Das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Specialist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Complete Finisher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Resource Investigator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D7839D0C-674D-C944-A4E5-A0ABA4A7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102" t="10132" r="17121" b="40990"/>
          <a:stretch/>
        </p:blipFill>
        <p:spPr bwMode="auto">
          <a:xfrm>
            <a:off x="7010400" y="1733550"/>
            <a:ext cx="1150672" cy="12338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85800" y="59055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Calendar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6" name="Picture 5" descr="calender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047750"/>
            <a:ext cx="6244908" cy="3358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85800" y="59055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Calendar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5" name="Picture 4" descr="calendar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047750"/>
            <a:ext cx="6168708" cy="331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85800" y="59055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Change in Working Time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6" name="image32.png" descr="C:\Users\bhans\Downloads\projectcalendar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57400" y="1047750"/>
            <a:ext cx="4114800" cy="3576637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85800" y="59055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Network Diagram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6" name="Picture 5" descr="networkdiagram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047750"/>
            <a:ext cx="610291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09600" y="590550"/>
            <a:ext cx="723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Additional Features (Average Rating)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123950"/>
            <a:ext cx="6629400" cy="326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09600" y="590550"/>
            <a:ext cx="723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Additional Features (Collection Slot)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3075" name="Picture 3" descr="C:\Users\HP\Downloads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200150"/>
            <a:ext cx="6172200" cy="3052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09600" y="590550"/>
            <a:ext cx="7239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Additional Features (Avenger Style)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5210"/>
          <a:stretch>
            <a:fillRect/>
          </a:stretch>
        </p:blipFill>
        <p:spPr bwMode="auto">
          <a:xfrm>
            <a:off x="1143000" y="1428750"/>
            <a:ext cx="7315200" cy="2772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09600" y="590550"/>
            <a:ext cx="7848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Additional Features (Trader verfication)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5122" name="Picture 2" descr="C:\Users\HP\Downloads\trader-info-adm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6887" y="1123950"/>
            <a:ext cx="6157913" cy="30307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609600" y="590550"/>
            <a:ext cx="815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smtClean="0"/>
              <a:t>Additional Features (</a:t>
            </a:r>
            <a:r>
              <a:rPr lang="en" dirty="0" smtClean="0"/>
              <a:t>Customer verfication)</a:t>
            </a:r>
            <a:endParaRPr/>
          </a:p>
        </p:txBody>
      </p:sp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6146" name="Picture 2" descr="C:\Users\HP\Downloads\Screenshot 2021-07-11 1327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123950"/>
            <a:ext cx="5334000" cy="3876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 smtClean="0"/>
              <a:t>Now, we would like to proceed to the website demostration with all the features included in our project.</a:t>
            </a:r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1066800" y="81915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Contents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914400" y="1504950"/>
            <a:ext cx="4554900" cy="3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en-US" sz="2400" dirty="0" smtClean="0"/>
              <a:t>Project Charter</a:t>
            </a:r>
          </a:p>
          <a:p>
            <a:pPr fontAlgn="base"/>
            <a:r>
              <a:rPr lang="en-US" sz="2400" dirty="0" smtClean="0"/>
              <a:t>Belbin Analysis</a:t>
            </a:r>
          </a:p>
          <a:p>
            <a:pPr fontAlgn="base"/>
            <a:r>
              <a:rPr lang="en-US" sz="2400" dirty="0" smtClean="0"/>
              <a:t>ERD</a:t>
            </a:r>
          </a:p>
          <a:p>
            <a:pPr fontAlgn="base"/>
            <a:r>
              <a:rPr lang="en-US" sz="2400" dirty="0" smtClean="0"/>
              <a:t>EERD</a:t>
            </a:r>
          </a:p>
          <a:p>
            <a:pPr fontAlgn="base"/>
            <a:r>
              <a:rPr lang="en-US" sz="2400" dirty="0" smtClean="0"/>
              <a:t>Final Composite EERD</a:t>
            </a:r>
          </a:p>
          <a:p>
            <a:pPr fontAlgn="base"/>
            <a:r>
              <a:rPr lang="en-US" sz="2400" dirty="0" smtClean="0"/>
              <a:t>Use Cases </a:t>
            </a:r>
          </a:p>
          <a:p>
            <a:pPr fontAlgn="base"/>
            <a:r>
              <a:rPr lang="en-US" sz="2400" dirty="0" smtClean="0"/>
              <a:t>MS-PROJECT </a:t>
            </a:r>
          </a:p>
          <a:p>
            <a:pPr fontAlgn="base"/>
            <a:r>
              <a:rPr lang="en-US" sz="2400" dirty="0" smtClean="0"/>
              <a:t>Website Demonstration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3">
            <a:alphaModFix/>
          </a:blip>
          <a:srcRect l="15658" r="15665"/>
          <a:stretch/>
        </p:blipFill>
        <p:spPr>
          <a:xfrm>
            <a:off x="6436200" y="304800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9038" t="13227" r="5103" b="4979"/>
          <a:stretch>
            <a:fillRect/>
          </a:stretch>
        </p:blipFill>
        <p:spPr bwMode="auto">
          <a:xfrm>
            <a:off x="1447800" y="438150"/>
            <a:ext cx="3114136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2846" t="4059" r="4472" b="5904"/>
          <a:stretch>
            <a:fillRect/>
          </a:stretch>
        </p:blipFill>
        <p:spPr bwMode="auto">
          <a:xfrm>
            <a:off x="4708162" y="438150"/>
            <a:ext cx="3292838" cy="409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" y="539175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Project</a:t>
            </a:r>
          </a:p>
          <a:p>
            <a:r>
              <a:rPr lang="en-US" sz="1600" dirty="0" smtClean="0"/>
              <a:t>Charter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80036"/>
            <a:ext cx="2871194" cy="379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514350"/>
            <a:ext cx="353644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57200" y="539175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Project</a:t>
            </a:r>
          </a:p>
          <a:p>
            <a:r>
              <a:rPr lang="en-US" sz="1600" dirty="0" smtClean="0"/>
              <a:t>Charter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56495"/>
            <a:ext cx="3276600" cy="394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38150"/>
            <a:ext cx="3124200" cy="3985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5507" y="539175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Belbin</a:t>
            </a:r>
          </a:p>
          <a:p>
            <a:r>
              <a:rPr lang="en-US" sz="1600" dirty="0" smtClean="0"/>
              <a:t>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25507" y="539175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Belbin</a:t>
            </a:r>
          </a:p>
          <a:p>
            <a:r>
              <a:rPr lang="en-US" sz="1600" dirty="0" smtClean="0"/>
              <a:t>Analysis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7568" y="285750"/>
            <a:ext cx="317303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199" y="285750"/>
            <a:ext cx="316769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25507" y="539175"/>
            <a:ext cx="946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Belbin</a:t>
            </a:r>
          </a:p>
          <a:p>
            <a:r>
              <a:rPr lang="en-US" sz="1600" dirty="0" smtClean="0"/>
              <a:t>Analysis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971550"/>
            <a:ext cx="4191000" cy="288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38152"/>
            <a:ext cx="6781800" cy="396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3400" y="59055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ERD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178</Words>
  <PresentationFormat>On-screen Show (16:9)</PresentationFormat>
  <Paragraphs>97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Lexend Deca</vt:lpstr>
      <vt:lpstr>Red Hat Text</vt:lpstr>
      <vt:lpstr>Nunito Sans Light</vt:lpstr>
      <vt:lpstr>Nunito Sans</vt:lpstr>
      <vt:lpstr>Egeon template</vt:lpstr>
      <vt:lpstr>Nature’s Fresh Mart</vt:lpstr>
      <vt:lpstr>Team Presentation</vt:lpstr>
      <vt:lpstr>Contents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Gantt chart</vt:lpstr>
      <vt:lpstr>Task Sheet</vt:lpstr>
      <vt:lpstr>Timeline</vt:lpstr>
      <vt:lpstr>Resource Sheet</vt:lpstr>
      <vt:lpstr>Calendar</vt:lpstr>
      <vt:lpstr>Calendar</vt:lpstr>
      <vt:lpstr>Change in Working Time</vt:lpstr>
      <vt:lpstr>Network Diagram</vt:lpstr>
      <vt:lpstr>Additional Features (Average Rating)</vt:lpstr>
      <vt:lpstr>Additional Features (Collection Slot)</vt:lpstr>
      <vt:lpstr>Additional Features (Avenger Style)</vt:lpstr>
      <vt:lpstr>Additional Features (Trader verfication)</vt:lpstr>
      <vt:lpstr>Additional Features (Customer verfication)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Nature’s Fresh Mart</dc:title>
  <dc:creator>Gaurav Bhansali</dc:creator>
  <cp:lastModifiedBy>HP</cp:lastModifiedBy>
  <cp:revision>34</cp:revision>
  <dcterms:modified xsi:type="dcterms:W3CDTF">2021-07-11T08:36:45Z</dcterms:modified>
</cp:coreProperties>
</file>